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190" r:id="rId2"/>
    <p:sldMasterId id="2147484191" r:id="rId3"/>
    <p:sldMasterId id="214748422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1" r:id="rId6"/>
    <p:sldId id="275" r:id="rId7"/>
    <p:sldId id="276" r:id="rId8"/>
    <p:sldId id="277" r:id="rId9"/>
    <p:sldId id="278" r:id="rId10"/>
    <p:sldId id="280" r:id="rId11"/>
    <p:sldId id="279" r:id="rId1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B4925-A770-4327-BC64-2507DD735F28}" type="datetimeFigureOut">
              <a:rPr lang="nl-NL"/>
              <a:pPr>
                <a:defRPr/>
              </a:pPr>
              <a:t>8-10-2017</a:t>
            </a:fld>
            <a:endParaRPr lang="nl-NL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277B61-09B5-4D5E-AB39-FF37818E6E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251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333D7-5EBC-48FB-B44F-82CC006BDB8B}" type="datetimeFigureOut">
              <a:rPr lang="nl-NL"/>
              <a:pPr>
                <a:defRPr/>
              </a:pPr>
              <a:t>8-10-2017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832A2D-5F21-4ED3-BDC5-C594028AF13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915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61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32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45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40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67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4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94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91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30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779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26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617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989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41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140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991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228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765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766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694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545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19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564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874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414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813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16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6ED9A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58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6ED9A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shpFoto" descr="Afb 2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180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6ED9A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747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6ED9A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6ED9A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ABFCF-FEC0-40B4-AB0D-26EFB0CD8B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83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91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0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53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19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94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57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6ED9A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1030" name="Picture 14" descr="Logo Powerpoint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indent="4556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indent="9128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indent="13700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indent="18272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6ED9A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205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054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2055" name="Picture 12" descr="Logo Powerpoint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6ED9A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3075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3078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3079" name="Picture 12" descr="Logo Powerpoint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0DCA62FC-34D9-4EA5-B4C7-810DAEFD68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4E9625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E9625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E9625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E9625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E9625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4E9625"/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 smtClean="0">
                <a:latin typeface="Verdana"/>
                <a:ea typeface="Calibri"/>
                <a:cs typeface="Times New Roman"/>
              </a:rPr>
              <a:t>Ervaringen </a:t>
            </a:r>
            <a:r>
              <a:rPr lang="nl-NL" dirty="0">
                <a:latin typeface="Verdana"/>
                <a:ea typeface="Calibri"/>
                <a:cs typeface="Times New Roman"/>
              </a:rPr>
              <a:t>met </a:t>
            </a:r>
            <a:r>
              <a:rPr lang="nl-NL" dirty="0" smtClean="0">
                <a:latin typeface="Verdana"/>
                <a:ea typeface="Calibri"/>
                <a:cs typeface="Times New Roman"/>
              </a:rPr>
              <a:t>pilots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 smtClean="0">
                <a:latin typeface="Verdana"/>
                <a:ea typeface="Calibri"/>
                <a:cs typeface="Times New Roman"/>
              </a:rPr>
              <a:t>Voorstel en context uitzonderingsbepaling in</a:t>
            </a:r>
            <a:endParaRPr lang="nl-NL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Verdana"/>
                <a:ea typeface="Calibri"/>
                <a:cs typeface="Times New Roman"/>
              </a:rPr>
              <a:t>Situatie tot </a:t>
            </a:r>
            <a:r>
              <a:rPr lang="nl-NL" dirty="0" smtClean="0">
                <a:latin typeface="Verdana"/>
                <a:ea typeface="Calibri"/>
                <a:cs typeface="Times New Roman"/>
              </a:rPr>
              <a:t>vaststelling uitzonderingsbepaling</a:t>
            </a:r>
            <a:endParaRPr lang="nl-NL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 smtClean="0">
                <a:latin typeface="Verdana"/>
                <a:ea typeface="Calibri"/>
                <a:cs typeface="Times New Roman"/>
              </a:rPr>
              <a:t>Vooruitblik</a:t>
            </a:r>
            <a:endParaRPr lang="nl-NL" sz="2400" dirty="0">
              <a:latin typeface="Calibri"/>
              <a:ea typeface="Calibri"/>
              <a:cs typeface="Times New Roman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ABFCF-FEC0-40B4-AB0D-26EFB0CD8BEE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4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773EBE1D-845D-4935-8B0D-A8CB042A3558}" type="slidenum">
              <a:rPr lang="nl-NL" sz="1000"/>
              <a:pPr/>
              <a:t>3</a:t>
            </a:fld>
            <a:endParaRPr lang="nl-NL" sz="10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274779" cy="571500"/>
          </a:xfrm>
        </p:spPr>
        <p:txBody>
          <a:bodyPr/>
          <a:lstStyle/>
          <a:p>
            <a:r>
              <a:rPr lang="nl-NL" dirty="0" smtClean="0">
                <a:latin typeface="Verdana" pitchFamily="34" charset="0"/>
              </a:rPr>
              <a:t>Uitzondering vrijwilligers maritieme archeologie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 marL="0" indent="0"/>
            <a:r>
              <a:rPr lang="nl-NL" b="1" dirty="0" smtClean="0">
                <a:latin typeface="Verdana" pitchFamily="34" charset="0"/>
              </a:rPr>
              <a:t>Algemeen</a:t>
            </a:r>
            <a:endParaRPr 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itchFamily="34" charset="0"/>
              </a:rPr>
              <a:t>Via landelijk overleg met koepels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itchFamily="34" charset="0"/>
              </a:rPr>
              <a:t>Lessen pilots meenemen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itchFamily="34" charset="0"/>
              </a:rPr>
              <a:t>Aansluiten bij uitzondering voor vrijwilligers op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itchFamily="34" charset="0"/>
              </a:rPr>
              <a:t>Aanvulling op Besluit Erfgoedwet Archeologie (BEA) 2</a:t>
            </a:r>
            <a:r>
              <a:rPr lang="nl-NL" baseline="30000" dirty="0" smtClean="0">
                <a:latin typeface="Verdana" pitchFamily="34" charset="0"/>
              </a:rPr>
              <a:t>e</a:t>
            </a:r>
            <a:r>
              <a:rPr lang="nl-NL" dirty="0" smtClean="0">
                <a:latin typeface="Verdana" pitchFamily="34" charset="0"/>
              </a:rPr>
              <a:t> helft 2018</a:t>
            </a:r>
          </a:p>
          <a:p>
            <a:pPr marL="0" indent="0"/>
            <a:endParaRPr lang="nl-NL" dirty="0" smtClean="0">
              <a:latin typeface="Verdana" pitchFamily="34" charset="0"/>
            </a:endParaRPr>
          </a:p>
          <a:p>
            <a:pPr marL="0" indent="0"/>
            <a:endParaRPr lang="nl-NL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773EBE1D-845D-4935-8B0D-A8CB042A3558}" type="slidenum">
              <a:rPr lang="nl-NL" sz="1000"/>
              <a:pPr/>
              <a:t>4</a:t>
            </a:fld>
            <a:endParaRPr lang="nl-NL" sz="10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274779" cy="571500"/>
          </a:xfrm>
        </p:spPr>
        <p:txBody>
          <a:bodyPr/>
          <a:lstStyle/>
          <a:p>
            <a:r>
              <a:rPr lang="nl-NL" dirty="0" smtClean="0">
                <a:latin typeface="Verdana" pitchFamily="34" charset="0"/>
              </a:rPr>
              <a:t>Uitzondering vrijwilligers maritieme archeologie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 marL="0" indent="0"/>
            <a:r>
              <a:rPr lang="nl-NL" b="1" dirty="0">
                <a:latin typeface="Verdana" pitchFamily="34" charset="0"/>
              </a:rPr>
              <a:t>Voor wie?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itchFamily="34" charset="0"/>
              </a:rPr>
              <a:t>Verenigingen die het behouden en beoefenen van archeologie als statutair doel hebben</a:t>
            </a:r>
            <a:r>
              <a:rPr lang="nl-NL" dirty="0" smtClean="0">
                <a:latin typeface="Verdana" pitchFamily="34" charset="0"/>
              </a:rPr>
              <a:t>.</a:t>
            </a:r>
          </a:p>
          <a:p>
            <a:pPr marL="0" indent="0"/>
            <a:r>
              <a:rPr lang="nl-NL" dirty="0" smtClean="0">
                <a:latin typeface="Verdana" pitchFamily="34" charset="0"/>
              </a:rPr>
              <a:t>	Aandachtspunten:</a:t>
            </a:r>
            <a:endParaRPr lang="nl-NL" dirty="0">
              <a:latin typeface="Verdana" pitchFamily="34" charset="0"/>
            </a:endParaRPr>
          </a:p>
          <a:p>
            <a:pPr marL="0" indent="0"/>
            <a:r>
              <a:rPr lang="nl-NL" dirty="0">
                <a:latin typeface="Verdana" pitchFamily="34" charset="0"/>
              </a:rPr>
              <a:t>	</a:t>
            </a:r>
            <a:r>
              <a:rPr lang="nl-NL" dirty="0" smtClean="0">
                <a:latin typeface="Verdana" pitchFamily="34" charset="0"/>
              </a:rPr>
              <a:t>-&gt; rol koepels ten opzichte van afdelingen/duikgroepen</a:t>
            </a:r>
          </a:p>
          <a:p>
            <a:pPr marL="0" indent="0"/>
            <a:r>
              <a:rPr lang="nl-NL" dirty="0" smtClean="0">
                <a:latin typeface="Verdana" pitchFamily="34" charset="0"/>
              </a:rPr>
              <a:t>	-&gt; rechtsvorm van veel duikgroepen</a:t>
            </a:r>
          </a:p>
          <a:p>
            <a:pPr marL="0" indent="0"/>
            <a:endParaRPr lang="nl-NL" dirty="0" smtClean="0">
              <a:latin typeface="Verdana" pitchFamily="34" charset="0"/>
            </a:endParaRPr>
          </a:p>
          <a:p>
            <a:pPr marL="0" indent="0"/>
            <a:r>
              <a:rPr lang="nl-NL" b="1" dirty="0" smtClean="0">
                <a:latin typeface="Verdana" pitchFamily="34" charset="0"/>
              </a:rPr>
              <a:t>Hoe?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itchFamily="34" charset="0"/>
              </a:rPr>
              <a:t>Door middel van samenwerkingsovereenkomst met RCE onder de in het BEA te noemen voorwaarden.</a:t>
            </a:r>
          </a:p>
        </p:txBody>
      </p:sp>
    </p:spTree>
    <p:extLst>
      <p:ext uri="{BB962C8B-B14F-4D97-AF65-F5344CB8AC3E}">
        <p14:creationId xmlns:p14="http://schemas.microsoft.com/office/powerpoint/2010/main" val="39083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4E9625"/>
                </a:solidFill>
                <a:ea typeface="+mj-ea"/>
                <a:cs typeface="+mj-cs"/>
              </a:rPr>
              <a:t>Uitzondering vrijwilligers maritieme archeologie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Waarvoor?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De uitzondering heeft betrekking op het </a:t>
            </a:r>
            <a:r>
              <a:rPr lang="nl-NL" b="1" dirty="0"/>
              <a:t>ter identificatie </a:t>
            </a:r>
            <a:r>
              <a:rPr lang="nl-NL" dirty="0"/>
              <a:t>van de bodem meenemen van voorwerpen of </a:t>
            </a:r>
            <a:r>
              <a:rPr lang="nl-NL" dirty="0" smtClean="0"/>
              <a:t>het van de bodem </a:t>
            </a:r>
            <a:r>
              <a:rPr lang="nl-NL" dirty="0"/>
              <a:t>meenemen </a:t>
            </a:r>
            <a:r>
              <a:rPr lang="nl-NL" dirty="0" smtClean="0"/>
              <a:t>van voorwerpen </a:t>
            </a:r>
            <a:r>
              <a:rPr lang="nl-NL" dirty="0"/>
              <a:t>die </a:t>
            </a:r>
            <a:r>
              <a:rPr lang="nl-NL" b="1" dirty="0"/>
              <a:t>acuut bedreigd </a:t>
            </a:r>
            <a:r>
              <a:rPr lang="nl-NL" dirty="0"/>
              <a:t>worden. </a:t>
            </a:r>
            <a:endParaRPr lang="nl-N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Een </a:t>
            </a:r>
            <a:r>
              <a:rPr lang="nl-NL" dirty="0"/>
              <a:t>opgraving die verder gaat </a:t>
            </a:r>
            <a:r>
              <a:rPr lang="nl-NL" dirty="0" smtClean="0"/>
              <a:t>mag </a:t>
            </a:r>
            <a:r>
              <a:rPr lang="nl-NL" dirty="0"/>
              <a:t>alleen plaatsvinden op die locaties waar een negatief selectiebesluit genomen is door het bevoegd gezag. 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ABFCF-FEC0-40B4-AB0D-26EFB0CD8BE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1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E9625"/>
                </a:solidFill>
              </a:rPr>
              <a:t>Uitzondering vrijwilligers maritieme archeologie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b="1" dirty="0" smtClean="0"/>
              <a:t>Onder welke voorwaarden?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Meegenomen </a:t>
            </a:r>
            <a:r>
              <a:rPr lang="nl-NL" dirty="0"/>
              <a:t>voorwerpen moeten worden overgedragen aan de eigenaar (provincie, rijk of gemeente).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De uitzondering heeft geen betrekking op (</a:t>
            </a:r>
            <a:r>
              <a:rPr lang="nl-NL" dirty="0" err="1"/>
              <a:t>voorbeschermde</a:t>
            </a:r>
            <a:r>
              <a:rPr lang="nl-NL" dirty="0"/>
              <a:t>) rijks- provinciale of gemeentelijke monumenten.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Voorwaarde voor wat betreft de Noordzee is dat het vaarplan vooraf is gemeld aan de Kustwacht. </a:t>
            </a:r>
            <a:endParaRPr lang="nl-N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Het </a:t>
            </a:r>
            <a:r>
              <a:rPr lang="nl-NL" dirty="0"/>
              <a:t>melden, rapporteren, documenteren en conserveren van vondsten (art. 5.6 en 5.4.1 Erfgoedwet) is </a:t>
            </a:r>
            <a:r>
              <a:rPr lang="nl-NL" dirty="0" smtClean="0"/>
              <a:t>verplicht (idem land). 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Uiteraard moeten alle reguliere voorschriften die betrekking hebben op de gang van zaken op en onder water, bijvoorbeeld m.b.t. het duiken in vaargeulen, worden nageleefd.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ABFCF-FEC0-40B4-AB0D-26EFB0CD8BEE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3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E9625"/>
                </a:solidFill>
              </a:rPr>
              <a:t>Uitzondering vrijwilligers maritieme archeologie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Randvoorwaarden en lessen uit de 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Laagdrempelig melden moet goed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Duidelijke aanspreekpunten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Meldingen moeten ook echt worden gedaan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Wanneer iets grijs gebied is er juist wel over praten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Erkenning is belangrijk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ABFCF-FEC0-40B4-AB0D-26EFB0CD8BEE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3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E9625"/>
                </a:solidFill>
              </a:rPr>
              <a:t>Uitzondering vrijwilligers maritieme archeologie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En tot die tijd?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Vanaf </a:t>
            </a:r>
            <a:r>
              <a:rPr lang="nl-NL" dirty="0"/>
              <a:t>1 juli 2017 zal er door de RCE, vooruitlopend op nieuwe regelgeving, niet worden gehandhaafd op het niet bezitten van een certificaat door vrijwilligers in de maritieme </a:t>
            </a:r>
            <a:r>
              <a:rPr lang="nl-NL" dirty="0" smtClean="0"/>
              <a:t>archeologie.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Mits de </a:t>
            </a:r>
            <a:r>
              <a:rPr lang="nl-NL" dirty="0"/>
              <a:t>overige wettelijke voorschriften (bijvoorbeeld ten aanzien van het melden van vondsten) </a:t>
            </a:r>
            <a:r>
              <a:rPr lang="nl-NL" dirty="0" smtClean="0"/>
              <a:t>worden nageleefd en gehandeld wordt in de geest van de uiteindelijke uitzondering.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 </a:t>
            </a:r>
            <a:r>
              <a:rPr lang="nl-NL" dirty="0"/>
              <a:t>deze voorschriften wordt uiteraard wel gehandhaafd. 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Mogelijk alvast samenwerkingsovereenkomsten.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ABFCF-FEC0-40B4-AB0D-26EFB0CD8BE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4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Standaard (02 Mintgroen)">
  <a:themeElements>
    <a:clrScheme name="">
      <a:dk1>
        <a:srgbClr val="000000"/>
      </a:dk1>
      <a:lt1>
        <a:srgbClr val="FFFFFF"/>
      </a:lt1>
      <a:dk2>
        <a:srgbClr val="6ED9AD"/>
      </a:dk2>
      <a:lt2>
        <a:srgbClr val="EEECE1"/>
      </a:lt2>
      <a:accent1>
        <a:srgbClr val="6ED9AD"/>
      </a:accent1>
      <a:accent2>
        <a:srgbClr val="046F96"/>
      </a:accent2>
      <a:accent3>
        <a:srgbClr val="FFFFFF"/>
      </a:accent3>
      <a:accent4>
        <a:srgbClr val="000000"/>
      </a:accent4>
      <a:accent5>
        <a:srgbClr val="BAE9D3"/>
      </a:accent5>
      <a:accent6>
        <a:srgbClr val="036487"/>
      </a:accent6>
      <a:hlink>
        <a:srgbClr val="9ACCD4"/>
      </a:hlink>
      <a:folHlink>
        <a:srgbClr val="ED8FBB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6ED9AD"/>
      </a:dk2>
      <a:lt2>
        <a:srgbClr val="EEECE1"/>
      </a:lt2>
      <a:accent1>
        <a:srgbClr val="6ED9AD"/>
      </a:accent1>
      <a:accent2>
        <a:srgbClr val="046F96"/>
      </a:accent2>
      <a:accent3>
        <a:srgbClr val="FFFFFF"/>
      </a:accent3>
      <a:accent4>
        <a:srgbClr val="000000"/>
      </a:accent4>
      <a:accent5>
        <a:srgbClr val="BAE9D3"/>
      </a:accent5>
      <a:accent6>
        <a:srgbClr val="036487"/>
      </a:accent6>
      <a:hlink>
        <a:srgbClr val="9ACCD4"/>
      </a:hlink>
      <a:folHlink>
        <a:srgbClr val="ED8FBB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6ED9AD"/>
      </a:dk2>
      <a:lt2>
        <a:srgbClr val="EEECE1"/>
      </a:lt2>
      <a:accent1>
        <a:srgbClr val="6ED9AD"/>
      </a:accent1>
      <a:accent2>
        <a:srgbClr val="046F96"/>
      </a:accent2>
      <a:accent3>
        <a:srgbClr val="FFFFFF"/>
      </a:accent3>
      <a:accent4>
        <a:srgbClr val="000000"/>
      </a:accent4>
      <a:accent5>
        <a:srgbClr val="BAE9D3"/>
      </a:accent5>
      <a:accent6>
        <a:srgbClr val="036487"/>
      </a:accent6>
      <a:hlink>
        <a:srgbClr val="9ACCD4"/>
      </a:hlink>
      <a:folHlink>
        <a:srgbClr val="ED8FBB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6ED9AD"/>
      </a:dk2>
      <a:lt2>
        <a:srgbClr val="EEECE1"/>
      </a:lt2>
      <a:accent1>
        <a:srgbClr val="6ED9AD"/>
      </a:accent1>
      <a:accent2>
        <a:srgbClr val="046F96"/>
      </a:accent2>
      <a:accent3>
        <a:srgbClr val="FFFFFF"/>
      </a:accent3>
      <a:accent4>
        <a:srgbClr val="000000"/>
      </a:accent4>
      <a:accent5>
        <a:srgbClr val="BAE9D3"/>
      </a:accent5>
      <a:accent6>
        <a:srgbClr val="036487"/>
      </a:accent6>
      <a:hlink>
        <a:srgbClr val="9ACCD4"/>
      </a:hlink>
      <a:folHlink>
        <a:srgbClr val="ED8FBB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Standaard (02 Mintgroen)</Template>
  <TotalTime>339</TotalTime>
  <Words>353</Words>
  <Application>Microsoft Office PowerPoint</Application>
  <PresentationFormat>Diavoorstelling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Sjabloon Standaard (02 Mintgroen)</vt:lpstr>
      <vt:lpstr>Inhoud letter</vt:lpstr>
      <vt:lpstr>Inhoud bullet</vt:lpstr>
      <vt:lpstr>1_Standaardontwerp</vt:lpstr>
      <vt:lpstr>PowerPoint-presentatie</vt:lpstr>
      <vt:lpstr>Agenda</vt:lpstr>
      <vt:lpstr>Uitzondering vrijwilligers maritieme archeologie</vt:lpstr>
      <vt:lpstr>Uitzondering vrijwilligers maritieme archeologie</vt:lpstr>
      <vt:lpstr>Uitzondering vrijwilligers maritieme archeologie</vt:lpstr>
      <vt:lpstr>Uitzondering vrijwilligers maritieme archeologie</vt:lpstr>
      <vt:lpstr>Uitzondering vrijwilligers maritieme archeologie</vt:lpstr>
      <vt:lpstr>Uitzondering vrijwilligers maritieme archeologie</vt:lpstr>
    </vt:vector>
  </TitlesOfParts>
  <Company>Ministerie van OCW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Kuggeleijn, Joost</dc:creator>
  <cp:lastModifiedBy>Rob Oosting</cp:lastModifiedBy>
  <cp:revision>8</cp:revision>
  <dcterms:created xsi:type="dcterms:W3CDTF">2017-09-08T12:41:37Z</dcterms:created>
  <dcterms:modified xsi:type="dcterms:W3CDTF">2017-10-08T21:49:07Z</dcterms:modified>
</cp:coreProperties>
</file>